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7" r:id="rId5"/>
    <p:sldId id="258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70" r:id="rId15"/>
    <p:sldId id="287" r:id="rId16"/>
    <p:sldId id="269" r:id="rId17"/>
    <p:sldId id="288" r:id="rId18"/>
    <p:sldId id="271" r:id="rId19"/>
    <p:sldId id="272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92350-1F30-4645-8A34-F1A1DC197980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C761F-78BE-4450-BDB9-C6566AFB77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03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0" name="Rectangle 3"/>
            <p:cNvSpPr/>
            <p:nvPr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1" name="Rectangle 4"/>
            <p:cNvSpPr/>
            <p:nvPr/>
          </p:nvSpPr>
          <p:spPr bwMode="auto">
            <a:xfrm>
              <a:off x="0" y="808038"/>
              <a:ext cx="9144000" cy="4603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2" name="Picture 14" descr="laco depaids 2011.w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457200"/>
              <a:ext cx="876300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5" name="Picture 12" descr="assinaturas 2011 preto.w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6180138"/>
              <a:ext cx="3975100" cy="37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960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75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04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02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grpSp>
          <p:nvGrpSpPr>
            <p:cNvPr id="8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301750"/>
              <a:chOff x="0" y="0"/>
              <a:chExt cx="5760" cy="820"/>
            </a:xfrm>
          </p:grpSpPr>
          <p:sp>
            <p:nvSpPr>
              <p:cNvPr id="9" name="Rectangle 3"/>
              <p:cNvSpPr/>
              <p:nvPr/>
            </p:nvSpPr>
            <p:spPr>
              <a:xfrm>
                <a:off x="0" y="0"/>
                <a:ext cx="5760" cy="48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10" name="Rectangle 4"/>
              <p:cNvSpPr/>
              <p:nvPr/>
            </p:nvSpPr>
            <p:spPr>
              <a:xfrm>
                <a:off x="0" y="509"/>
                <a:ext cx="5760" cy="29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pic>
            <p:nvPicPr>
              <p:cNvPr id="11" name="Picture 14" descr="laco depaids 2011.wm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288"/>
                <a:ext cx="552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510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 userDrawn="1"/>
        </p:nvSpPr>
        <p:spPr>
          <a:xfrm>
            <a:off x="0" y="384596"/>
            <a:ext cx="9144000" cy="4603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9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10" name="Rectangle 4"/>
          <p:cNvSpPr/>
          <p:nvPr/>
        </p:nvSpPr>
        <p:spPr bwMode="auto">
          <a:xfrm>
            <a:off x="0" y="430634"/>
            <a:ext cx="9144000" cy="460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13" name="Picture 14" descr="laco depaids 2011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52" y="116632"/>
            <a:ext cx="67243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50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74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70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0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58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0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7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D7D04-3207-4839-A968-4C4A772DBD5E}" type="datetimeFigureOut">
              <a:rPr lang="pt-BR" smtClean="0"/>
              <a:t>19/04/2013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EC3B-FCF9-4CDF-8C7F-FD0DA5E114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796752" y="3538538"/>
            <a:ext cx="6015608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r" eaLnBrk="1" hangingPunct="1">
              <a:spcAft>
                <a:spcPts val="600"/>
              </a:spcAft>
            </a:pPr>
            <a:endParaRPr lang="en-US" sz="1400" b="1" i="1" dirty="0" smtClean="0">
              <a:latin typeface="+mj-lt"/>
            </a:endParaRPr>
          </a:p>
          <a:p>
            <a:pPr algn="r" eaLnBrk="1" hangingPunct="1">
              <a:spcAft>
                <a:spcPts val="600"/>
              </a:spcAft>
            </a:pPr>
            <a:endParaRPr lang="en-US" sz="1400" b="1" i="1" dirty="0" smtClean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b="1" dirty="0" err="1" smtClean="0">
                <a:latin typeface="+mj-lt"/>
              </a:rPr>
              <a:t>Equipe</a:t>
            </a:r>
            <a:r>
              <a:rPr lang="en-US" sz="1400" b="1" dirty="0" smtClean="0">
                <a:latin typeface="+mj-lt"/>
              </a:rPr>
              <a:t> de Logística</a:t>
            </a:r>
            <a:endParaRPr lang="en-US" sz="1400" b="1" dirty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dirty="0" err="1" smtClean="0">
                <a:latin typeface="+mj-lt"/>
              </a:rPr>
              <a:t>Coordenação</a:t>
            </a:r>
            <a:r>
              <a:rPr lang="en-US" sz="1400" dirty="0" smtClean="0">
                <a:latin typeface="+mj-lt"/>
              </a:rPr>
              <a:t>: </a:t>
            </a:r>
            <a:r>
              <a:rPr lang="en-US" sz="1400" dirty="0" err="1" smtClean="0">
                <a:latin typeface="+mj-lt"/>
              </a:rPr>
              <a:t>Coordenação-Geral</a:t>
            </a:r>
            <a:r>
              <a:rPr lang="en-US" sz="1400" dirty="0" smtClean="0">
                <a:latin typeface="+mj-lt"/>
              </a:rPr>
              <a:t> de </a:t>
            </a:r>
            <a:r>
              <a:rPr lang="en-US" sz="1400" dirty="0" err="1" smtClean="0">
                <a:latin typeface="+mj-lt"/>
              </a:rPr>
              <a:t>Gestão</a:t>
            </a:r>
            <a:r>
              <a:rPr lang="en-US" sz="1400" dirty="0" smtClean="0">
                <a:latin typeface="+mj-lt"/>
              </a:rPr>
              <a:t> e </a:t>
            </a:r>
            <a:r>
              <a:rPr lang="en-US" sz="1400" dirty="0" err="1" smtClean="0">
                <a:latin typeface="+mj-lt"/>
              </a:rPr>
              <a:t>Governança</a:t>
            </a:r>
            <a:r>
              <a:rPr lang="en-US" sz="1400" dirty="0" smtClean="0">
                <a:latin typeface="+mj-lt"/>
              </a:rPr>
              <a:t> - CGGG</a:t>
            </a:r>
          </a:p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latin typeface="+mj-lt"/>
              </a:rPr>
              <a:t>Departamento de DST, Aids e Hepatites Virais (DDAHV)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1043608" y="1794408"/>
            <a:ext cx="7162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ctr" eaLnBrk="1" hangingPunct="1"/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SICLOM </a:t>
            </a:r>
            <a:r>
              <a:rPr lang="en-US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Gerencial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 eaLnBrk="1" hangingPunct="1"/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</a:t>
            </a:r>
          </a:p>
          <a:p>
            <a:pPr algn="ctr" eaLnBrk="1" hangingPunct="1"/>
            <a:r>
              <a:rPr lang="en-US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Ascendente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(PA)</a:t>
            </a:r>
            <a:endParaRPr lang="en-US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87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Dessa </a:t>
            </a:r>
            <a:r>
              <a:rPr lang="pt-BR" sz="2000" dirty="0">
                <a:latin typeface="+mj-lt"/>
              </a:rPr>
              <a:t>forma, o usuário dispõe de duas coberturas para auxiliar a definição do quantitativo a ser solicitado para o </a:t>
            </a:r>
            <a:r>
              <a:rPr lang="pt-BR" sz="2000" dirty="0" err="1">
                <a:latin typeface="+mj-lt"/>
              </a:rPr>
              <a:t>ressuprimento</a:t>
            </a:r>
            <a:r>
              <a:rPr lang="pt-BR" sz="2000" dirty="0">
                <a:latin typeface="+mj-lt"/>
              </a:rPr>
              <a:t>, seja confirmando a sugestão automática do pedido, seja especificando o quantitativo que julgar necessário. A relação entre as coberturas estimadas (consumo médio e consumo projetado) resulta no fator de ajuste, ou seja, o valor percentual que ajusta a média 3 meses, igualando ao consumo projetado. </a:t>
            </a:r>
            <a:endParaRPr lang="pt-BR" sz="2000" dirty="0" smtClean="0">
              <a:latin typeface="+mj-lt"/>
            </a:endParaRPr>
          </a:p>
          <a:p>
            <a:pPr algn="just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Variações </a:t>
            </a:r>
            <a:r>
              <a:rPr lang="pt-BR" sz="2000" dirty="0">
                <a:latin typeface="+mj-lt"/>
              </a:rPr>
              <a:t>muito significativas do fator de ajuste podem significar grandes alterações do consumo no período considerado (6 meses), muitas vezes, não representando o padrão de uso do medicamento. Se essas alterações forem no início do período, pode ser mais interessante considerar a cobertura estimada (consumo médio). Se no final, a cobertura estimada (consumo projetado) pode ser a melhor alternativa. Em todo o caso, o usuário terá elementos suficientes para estabelecer o quantitativo necessário para o </a:t>
            </a:r>
            <a:r>
              <a:rPr lang="pt-BR" sz="2000" dirty="0" err="1">
                <a:latin typeface="+mj-lt"/>
              </a:rPr>
              <a:t>ressuprimento</a:t>
            </a:r>
            <a:r>
              <a:rPr lang="pt-BR" sz="2000" dirty="0">
                <a:latin typeface="+mj-lt"/>
              </a:rPr>
              <a:t>.</a:t>
            </a: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>
              <a:latin typeface="+mn-lt"/>
            </a:endParaRP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lvl="1" algn="just"/>
            <a:endParaRPr lang="pt-BR" sz="2000" dirty="0">
              <a:latin typeface="+mn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2000" dirty="0">
              <a:latin typeface="+mn-lt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621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908720"/>
            <a:ext cx="8928992" cy="526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457200" indent="-457200" algn="just">
              <a:buClr>
                <a:srgbClr val="C00000"/>
              </a:buClr>
              <a:buSzPct val="100000"/>
              <a:buFont typeface="+mj-lt"/>
              <a:buAutoNum type="alphaUcPeriod"/>
              <a:tabLst>
                <a:tab pos="180975" algn="l"/>
              </a:tabLst>
              <a:defRPr/>
            </a:pPr>
            <a:r>
              <a:rPr lang="pt-BR" sz="2000" b="1" dirty="0">
                <a:latin typeface="+mj-lt"/>
              </a:rPr>
              <a:t>Processo atual</a:t>
            </a:r>
            <a:r>
              <a:rPr lang="pt-BR" sz="2000" b="1" dirty="0" smtClean="0">
                <a:latin typeface="+mj-lt"/>
              </a:rPr>
              <a:t>:</a:t>
            </a:r>
          </a:p>
          <a:p>
            <a:pPr algn="just">
              <a:buClr>
                <a:srgbClr val="C00000"/>
              </a:buClr>
              <a:buSzPct val="10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O </a:t>
            </a:r>
            <a:r>
              <a:rPr lang="pt-BR" sz="2000" dirty="0">
                <a:latin typeface="+mj-lt"/>
              </a:rPr>
              <a:t>processo de aprovação dos pedidos se inicia a partir do fechamento dos Pedidos de cada Estado, cujo prazo máximo atual para fechamento é até o dia 15 do mês da solicitação (assim como do Mapa e do Boletim, sem os quais o Estado não consegue fechar seu Pedido</a:t>
            </a:r>
            <a:r>
              <a:rPr lang="pt-BR" sz="2000" dirty="0" smtClean="0">
                <a:latin typeface="+mj-lt"/>
              </a:rPr>
              <a:t>).</a:t>
            </a:r>
          </a:p>
          <a:p>
            <a:pPr lvl="0" algn="just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Variáveis </a:t>
            </a:r>
            <a:r>
              <a:rPr lang="pt-BR" sz="2000" dirty="0">
                <a:latin typeface="+mj-lt"/>
              </a:rPr>
              <a:t>consideradas para o processo de aprovação</a:t>
            </a:r>
            <a:r>
              <a:rPr lang="pt-BR" sz="2000" dirty="0" smtClean="0">
                <a:latin typeface="+mj-lt"/>
              </a:rPr>
              <a:t>:</a:t>
            </a:r>
            <a:r>
              <a:rPr lang="pt-BR" sz="2000" b="1" dirty="0">
                <a:latin typeface="+mj-lt"/>
              </a:rPr>
              <a:t> </a:t>
            </a:r>
            <a:endParaRPr lang="pt-BR" sz="2000" b="1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série histórica de consumo (dos últimos 6 meses);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saldos </a:t>
            </a:r>
            <a:r>
              <a:rPr lang="pt-BR" sz="2000" dirty="0">
                <a:latin typeface="+mj-lt"/>
              </a:rPr>
              <a:t>na rede de distribuição (estoque disponível em toda a rede de distribuição</a:t>
            </a:r>
            <a:r>
              <a:rPr lang="pt-BR" sz="2000" dirty="0" smtClean="0">
                <a:latin typeface="+mj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distribuição </a:t>
            </a:r>
            <a:r>
              <a:rPr lang="pt-BR" sz="2000" dirty="0">
                <a:latin typeface="+mj-lt"/>
              </a:rPr>
              <a:t>em trânsito (distribuições de medicamentos em andamento</a:t>
            </a:r>
            <a:r>
              <a:rPr lang="pt-BR" sz="2000" dirty="0" smtClean="0">
                <a:latin typeface="+mj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entradas </a:t>
            </a:r>
            <a:r>
              <a:rPr lang="pt-BR" sz="2000" dirty="0">
                <a:latin typeface="+mj-lt"/>
              </a:rPr>
              <a:t>de medicamentos (recebimento de medicamentos entre o fechamento do Mapa e o fechamento da PA</a:t>
            </a:r>
            <a:r>
              <a:rPr lang="pt-BR" sz="2000" dirty="0" smtClean="0">
                <a:latin typeface="+mj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Consumo </a:t>
            </a:r>
            <a:r>
              <a:rPr lang="pt-BR" sz="2000" dirty="0">
                <a:latin typeface="+mj-lt"/>
              </a:rPr>
              <a:t>projetado (regressão linear simples</a:t>
            </a:r>
            <a:r>
              <a:rPr lang="pt-BR" sz="2000" dirty="0" smtClean="0">
                <a:latin typeface="+mj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Cobertura </a:t>
            </a:r>
            <a:r>
              <a:rPr lang="pt-BR" sz="2000" dirty="0">
                <a:latin typeface="+mj-lt"/>
              </a:rPr>
              <a:t>estimada com base no consumo médio (dos últimos 3 meses</a:t>
            </a:r>
            <a:r>
              <a:rPr lang="pt-BR" sz="2000" dirty="0" smtClean="0">
                <a:latin typeface="+mj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Cobertura </a:t>
            </a:r>
            <a:r>
              <a:rPr lang="pt-BR" sz="2000" dirty="0">
                <a:latin typeface="+mj-lt"/>
              </a:rPr>
              <a:t>estimada com base no consumo </a:t>
            </a:r>
            <a:r>
              <a:rPr lang="pt-BR" sz="2000" dirty="0" smtClean="0">
                <a:latin typeface="+mj-lt"/>
              </a:rPr>
              <a:t>projetado;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Sugestão </a:t>
            </a:r>
            <a:r>
              <a:rPr lang="pt-BR" sz="2000" dirty="0">
                <a:latin typeface="+mj-lt"/>
              </a:rPr>
              <a:t>de </a:t>
            </a:r>
            <a:r>
              <a:rPr lang="pt-BR" sz="2000" dirty="0" smtClean="0">
                <a:latin typeface="+mj-lt"/>
              </a:rPr>
              <a:t>Pedido;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Pedido </a:t>
            </a:r>
            <a:r>
              <a:rPr lang="pt-BR" sz="2000" dirty="0">
                <a:latin typeface="+mj-lt"/>
              </a:rPr>
              <a:t>do Estado.</a:t>
            </a: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1600" dirty="0">
              <a:latin typeface="Calibri" pitchFamily="34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PROCESSO DE APROVAÇÃO DOS PEDIDOS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10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Aprovação </a:t>
            </a:r>
            <a:r>
              <a:rPr lang="pt-BR" sz="2000" b="1" dirty="0">
                <a:latin typeface="+mj-lt"/>
              </a:rPr>
              <a:t>dos pedidos:</a:t>
            </a: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>
                <a:latin typeface="+mj-lt"/>
              </a:rPr>
              <a:t>Relatório de cobertura </a:t>
            </a:r>
            <a:r>
              <a:rPr lang="pt-BR" sz="2000" dirty="0" smtClean="0">
                <a:latin typeface="+mj-lt"/>
              </a:rPr>
              <a:t>estimada:</a:t>
            </a:r>
            <a:endParaRPr lang="pt-BR" sz="2000" dirty="0">
              <a:latin typeface="+mj-lt"/>
              <a:ea typeface="Calibri"/>
              <a:cs typeface="Times New Roman"/>
            </a:endParaRPr>
          </a:p>
          <a:p>
            <a:pPr lvl="2" algn="just">
              <a:buClr>
                <a:srgbClr val="C00000"/>
              </a:buClr>
              <a:buSzPct val="5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Antes do início do processo de aprovação, das </a:t>
            </a:r>
            <a:r>
              <a:rPr lang="pt-BR" sz="2000" dirty="0">
                <a:latin typeface="+mj-lt"/>
              </a:rPr>
              <a:t>distribuições e/ou num momento de tomada de decisão, precisamos saber como está a cobertura da rede para todos os itens e lugares. </a:t>
            </a:r>
            <a:endParaRPr lang="pt-BR" sz="2000" dirty="0" smtClean="0">
              <a:latin typeface="+mj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Hoje </a:t>
            </a:r>
            <a:r>
              <a:rPr lang="pt-BR" sz="2000" dirty="0">
                <a:latin typeface="+mj-lt"/>
              </a:rPr>
              <a:t>há todo um trabalho em paralelo e, dependendo de quem faz, há variações dos resultados. O intuito também é estabelecer um padrão para essa análise que poderia ser emitido por qualquer um envolvido no </a:t>
            </a:r>
            <a:r>
              <a:rPr lang="pt-BR" sz="2000" dirty="0" smtClean="0">
                <a:latin typeface="+mj-lt"/>
              </a:rPr>
              <a:t>processo.</a:t>
            </a:r>
          </a:p>
          <a:p>
            <a:pPr lvl="1" algn="just">
              <a:buClr>
                <a:srgbClr val="C00000"/>
              </a:buClr>
              <a:buSzPct val="5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PROCESSO DE APROVAÇÃO DOS PEDIDOS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55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PROCESSO DE APROVAÇÃO DOS PEDIDOS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Relatório </a:t>
            </a:r>
            <a:r>
              <a:rPr lang="pt-BR" sz="2000" dirty="0">
                <a:latin typeface="+mj-lt"/>
              </a:rPr>
              <a:t>de cobertura estimada:</a:t>
            </a:r>
            <a:endParaRPr lang="pt-BR" sz="2000" dirty="0">
              <a:latin typeface="+mj-lt"/>
              <a:ea typeface="Calibri"/>
              <a:cs typeface="Times New Roman"/>
            </a:endParaRPr>
          </a:p>
          <a:p>
            <a:pPr lvl="2" algn="just">
              <a:buClr>
                <a:srgbClr val="C00000"/>
              </a:buClr>
              <a:buSzPct val="5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618" y="1772816"/>
            <a:ext cx="6475734" cy="488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9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PROCESSO DE APROVAÇÃO DOS PEDIDOS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Tela de aprovação atual:</a:t>
            </a:r>
            <a:endParaRPr lang="pt-BR" sz="2000" b="1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66" y="1844824"/>
            <a:ext cx="889586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7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Aprovação </a:t>
            </a:r>
            <a:r>
              <a:rPr lang="pt-BR" sz="2000" b="1" dirty="0">
                <a:latin typeface="+mj-lt"/>
              </a:rPr>
              <a:t>dos pedidos:</a:t>
            </a: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Como </a:t>
            </a:r>
            <a:r>
              <a:rPr lang="pt-BR" sz="2000" dirty="0">
                <a:latin typeface="+mj-lt"/>
              </a:rPr>
              <a:t>próprio nome diz, o sistema sugere um pedido ou um quantitativo que possibilitaria a cobertura estimada para o atendimento da cobertura pactuada, a contar do mês da </a:t>
            </a:r>
            <a:r>
              <a:rPr lang="pt-BR" sz="2000" dirty="0" smtClean="0">
                <a:latin typeface="+mj-lt"/>
              </a:rPr>
              <a:t>solicitação.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O </a:t>
            </a:r>
            <a:r>
              <a:rPr lang="pt-BR" sz="2000" dirty="0">
                <a:latin typeface="+mj-lt"/>
              </a:rPr>
              <a:t>pedido do Estado é prioritário em relação à sugestão de pedido do </a:t>
            </a:r>
            <a:r>
              <a:rPr lang="pt-BR" sz="2000" dirty="0" smtClean="0">
                <a:latin typeface="+mj-lt"/>
              </a:rPr>
              <a:t>sistema.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Se </a:t>
            </a:r>
            <a:r>
              <a:rPr lang="pt-BR" sz="2000" dirty="0">
                <a:latin typeface="+mj-lt"/>
              </a:rPr>
              <a:t>o sistema não sugere um quantitativo e o Estado corrobora, o pedido é aprovado sem analise detalhada. Entretanto, há algumas situações em que o DDAHV destaca no campo de texto aprovação, tais como</a:t>
            </a:r>
            <a:r>
              <a:rPr lang="pt-BR" sz="2000" dirty="0" smtClean="0">
                <a:latin typeface="+mj-lt"/>
              </a:rPr>
              <a:t>:</a:t>
            </a: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>
                <a:latin typeface="+mn-lt"/>
              </a:rPr>
              <a:t>Cobertura estimada elevada, muito acima da pactuada: pode representar o estoque elevado quando comparado com o consumo, que pode caracterizar a necessidade de otimização de estoque, realização de remanejamentos e adoção de outras medidas para garantir o uso do medicamento dentro do prazo de validade, ou mesmo disponibilizá-lo para remanejamento para outra UF (seja pelo Estado e/ou DDAHV).</a:t>
            </a:r>
          </a:p>
          <a:p>
            <a:pPr marL="701675" lvl="1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PROCESSO DE APROVAÇÃO DOS PEDIDOS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54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Fator </a:t>
            </a:r>
            <a:r>
              <a:rPr lang="pt-BR" sz="2000" dirty="0">
                <a:latin typeface="+mj-lt"/>
              </a:rPr>
              <a:t>de ajuste muito elevado, seja para mais ou para menos: significa que a diferença entre os consumos projetados (média dos últimos 3 meses e previsão) é muito elevada. Pode ser necessário ajuste na série histórica de consumo, por exemplo.</a:t>
            </a: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>
                <a:latin typeface="+mj-lt"/>
              </a:rPr>
              <a:t>Embora a cobertura esteja em atendimento, observa-se que o estoque está na rede distribuição e não há estoque estratégico no almoxarifado central do Estado: nesse caso, o DDAHV chama atenção para a necessidade de manter algum estoque estratégico no nível central.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O </a:t>
            </a:r>
            <a:r>
              <a:rPr lang="pt-BR" sz="2000" dirty="0">
                <a:latin typeface="+mj-lt"/>
              </a:rPr>
              <a:t>sistema não sugere um quantitativo, mas o Estado ainda assim solicita. </a:t>
            </a: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>
                <a:latin typeface="+mj-lt"/>
              </a:rPr>
              <a:t>O DDAHV aprova prontamente se: </a:t>
            </a: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1714500" lvl="3" indent="-342900" algn="just">
              <a:buClr>
                <a:srgbClr val="C00000"/>
              </a:buClr>
              <a:buSzPct val="50000"/>
              <a:buFont typeface="Courier New" pitchFamily="49" charset="0"/>
              <a:buChar char="o"/>
              <a:tabLst>
                <a:tab pos="180975" algn="l"/>
              </a:tabLst>
              <a:defRPr/>
            </a:pPr>
            <a:r>
              <a:rPr lang="pt-BR" sz="2000" dirty="0">
                <a:latin typeface="+mj-lt"/>
              </a:rPr>
              <a:t>há justificativa para a solicitação;</a:t>
            </a:r>
          </a:p>
          <a:p>
            <a:pPr marL="1714500" lvl="3" indent="-342900" algn="just">
              <a:buClr>
                <a:srgbClr val="C00000"/>
              </a:buClr>
              <a:buSzPct val="50000"/>
              <a:buFont typeface="Courier New" pitchFamily="49" charset="0"/>
              <a:buChar char="o"/>
              <a:tabLst>
                <a:tab pos="180975" algn="l"/>
              </a:tabLst>
              <a:defRPr/>
            </a:pPr>
            <a:r>
              <a:rPr lang="pt-BR" sz="2000" dirty="0">
                <a:latin typeface="+mj-lt"/>
              </a:rPr>
              <a:t>a cobertura estimada for igual ou pouco superior à cobertura pactuada;</a:t>
            </a:r>
          </a:p>
          <a:p>
            <a:pPr marL="1714500" lvl="3" indent="-342900" algn="just">
              <a:buClr>
                <a:srgbClr val="C00000"/>
              </a:buClr>
              <a:buSzPct val="50000"/>
              <a:buFont typeface="Courier New" pitchFamily="49" charset="0"/>
              <a:buChar char="o"/>
              <a:tabLst>
                <a:tab pos="180975" algn="l"/>
              </a:tabLst>
              <a:defRPr/>
            </a:pPr>
            <a:r>
              <a:rPr lang="pt-BR" sz="2000" dirty="0">
                <a:latin typeface="+mj-lt"/>
              </a:rPr>
              <a:t>o quantitativo solicitado não for muito superior ao consumo médio mensal.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endParaRPr lang="pt-BR" sz="2800" dirty="0">
              <a:latin typeface="+mj-lt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PROCESSO DE APROVAÇÃO DOS PEDIDOS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96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Situação </a:t>
            </a:r>
            <a:r>
              <a:rPr lang="pt-BR" sz="2000" dirty="0">
                <a:latin typeface="+mj-lt"/>
              </a:rPr>
              <a:t>muito diferente da situação anterior, o DDAHV não aprova o pedido e solicita maiores informações ao Estado, podendo manter o pedido não aprovado e realizar, posteriormente, alguma distribuição para auxiliar e assegurar a continuidade dos tratamentos e o acesso universal, mediante motivação</a:t>
            </a:r>
            <a:r>
              <a:rPr lang="pt-BR" sz="2000" dirty="0" smtClean="0">
                <a:latin typeface="+mj-lt"/>
              </a:rPr>
              <a:t>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Sempre </a:t>
            </a:r>
            <a:r>
              <a:rPr lang="pt-BR" sz="2000" dirty="0">
                <a:latin typeface="+mn-lt"/>
              </a:rPr>
              <a:t>que julga necessário, o DDAHV, em qualquer hipótese descrita, estabelece contato com o Estado para obter maiores detalhes acerca do pedido e da </a:t>
            </a:r>
            <a:r>
              <a:rPr lang="pt-BR" sz="2000" dirty="0" smtClean="0">
                <a:latin typeface="+mn-lt"/>
              </a:rPr>
              <a:t>aprovação.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Sempre </a:t>
            </a:r>
            <a:r>
              <a:rPr lang="pt-BR" sz="2000" dirty="0">
                <a:latin typeface="+mn-lt"/>
              </a:rPr>
              <a:t>que possível, o campo justificativa do DDAHV também é utilizado para alertar a Coordenação acerca de qualquer possibilidade de otimização de estoque ou mesmo suspensão ou interrupção da distribuição (em função de atrasos de entregas ou dificuldades no processo de aquisição, por exemplo</a:t>
            </a:r>
            <a:r>
              <a:rPr lang="pt-BR" sz="2000" dirty="0" smtClean="0">
                <a:latin typeface="+mn-lt"/>
              </a:rPr>
              <a:t>).</a:t>
            </a:r>
            <a:endParaRPr lang="pt-BR" sz="2000" dirty="0">
              <a:latin typeface="+mj-lt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PROCESSO DE APROVAÇÃO DOS PEDIDOS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55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457200" indent="-457200" algn="just">
              <a:buClr>
                <a:srgbClr val="C00000"/>
              </a:buClr>
              <a:buSzPct val="100000"/>
              <a:buFont typeface="+mj-lt"/>
              <a:buAutoNum type="alphaUcPeriod" startAt="2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Propostas de mudanças e observações:</a:t>
            </a:r>
          </a:p>
          <a:p>
            <a:pPr algn="just">
              <a:buClr>
                <a:srgbClr val="C00000"/>
              </a:buClr>
              <a:buSzPct val="10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Alterar </a:t>
            </a:r>
            <a:r>
              <a:rPr lang="pt-BR" sz="2000" dirty="0">
                <a:latin typeface="+mj-lt"/>
              </a:rPr>
              <a:t>a data de fechamento dos Relatórios (Mapa e Boletim) e da Programação Ascendente</a:t>
            </a:r>
            <a:r>
              <a:rPr lang="pt-BR" sz="2000" dirty="0" smtClean="0">
                <a:latin typeface="+mj-lt"/>
              </a:rPr>
              <a:t>:</a:t>
            </a:r>
          </a:p>
          <a:p>
            <a:pPr lvl="0" algn="just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Espera-se </a:t>
            </a:r>
            <a:r>
              <a:rPr lang="pt-BR" sz="2000" dirty="0">
                <a:latin typeface="+mj-lt"/>
              </a:rPr>
              <a:t>que, uma vez fechada a PA, as distribuições decorrentes sejam realizadas ainda dentro do mês (até o final do mês do pedido). No entanto, devido a algumas razões (as quais não serão abordadas aqui), as distribuições nem sempre se realizam dentro do mês do pedido, gerando constantemente "distribuições em trânsito</a:t>
            </a:r>
            <a:r>
              <a:rPr lang="pt-BR" sz="2000" dirty="0" smtClean="0">
                <a:latin typeface="+mj-lt"/>
              </a:rPr>
              <a:t>".</a:t>
            </a: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Nesse </a:t>
            </a:r>
            <a:r>
              <a:rPr lang="pt-BR" sz="2000" dirty="0">
                <a:latin typeface="+mj-lt"/>
              </a:rPr>
              <a:t>sentido, propomos a alteração das datas de fechamento</a:t>
            </a:r>
            <a:r>
              <a:rPr lang="pt-BR" sz="2000" dirty="0" smtClean="0">
                <a:latin typeface="+mj-lt"/>
              </a:rPr>
              <a:t>:</a:t>
            </a: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Mapa/Boletim</a:t>
            </a:r>
            <a:r>
              <a:rPr lang="pt-BR" sz="2000" b="1" dirty="0">
                <a:latin typeface="+mj-lt"/>
              </a:rPr>
              <a:t>:</a:t>
            </a:r>
            <a:r>
              <a:rPr lang="pt-BR" sz="2000" dirty="0">
                <a:latin typeface="+mj-lt"/>
              </a:rPr>
              <a:t> de até o dia 15 para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até o dia 7 do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mês</a:t>
            </a:r>
            <a:r>
              <a:rPr lang="pt-BR" sz="2000" dirty="0" smtClean="0">
                <a:latin typeface="+mj-lt"/>
              </a:rPr>
              <a:t>.</a:t>
            </a: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Programação </a:t>
            </a:r>
            <a:r>
              <a:rPr lang="pt-BR" sz="2000" b="1" dirty="0">
                <a:latin typeface="+mj-lt"/>
              </a:rPr>
              <a:t>Ascendente: </a:t>
            </a:r>
            <a:r>
              <a:rPr lang="pt-BR" sz="2000" dirty="0">
                <a:latin typeface="+mj-lt"/>
              </a:rPr>
              <a:t>de até o dia 15 para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até o dia 10 do mês</a:t>
            </a:r>
            <a:r>
              <a:rPr lang="pt-BR" sz="2000" dirty="0">
                <a:latin typeface="+mj-lt"/>
              </a:rPr>
              <a:t>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1600" dirty="0">
              <a:latin typeface="Calibri" pitchFamily="34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183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Possibilitar </a:t>
            </a:r>
            <a:r>
              <a:rPr lang="pt-BR" sz="2000" dirty="0">
                <a:latin typeface="+mj-lt"/>
              </a:rPr>
              <a:t>a sugestão automática do Pedido da PA:</a:t>
            </a: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Ainda </a:t>
            </a:r>
            <a:r>
              <a:rPr lang="pt-BR" sz="2000" dirty="0">
                <a:latin typeface="+mj-lt"/>
              </a:rPr>
              <a:t>há algumas situações em que fica faltando 1 ou outro Estado para fechar a PA além da data limite. É importante saber (até a data limite) a necessidade estimada consolidada (por UDM, UF e país) para que possamos elaborar as Grades e Pautas de Distribuição. </a:t>
            </a: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Dessa </a:t>
            </a:r>
            <a:r>
              <a:rPr lang="pt-BR" sz="2000" dirty="0">
                <a:latin typeface="+mj-lt"/>
              </a:rPr>
              <a:t>forma, propomos que, se o Estado não fechar a PA até a data limite, o sistema gere 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Sugestão Automática de Pedido </a:t>
            </a:r>
            <a:r>
              <a:rPr lang="pt-BR" sz="2000" dirty="0">
                <a:latin typeface="+mj-lt"/>
              </a:rPr>
              <a:t>com base nas informações/dados mais atuais possíveis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(esse processo será monitorado, pois se trata de uma excepcionalidade, e a recorrência será tratada junto aos gestores)</a:t>
            </a:r>
            <a:r>
              <a:rPr lang="pt-BR" sz="2000" dirty="0">
                <a:latin typeface="+mj-lt"/>
              </a:rPr>
              <a:t>. </a:t>
            </a: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aprovação dos Pedidos da PA,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Coordenação receberá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por e-mail, o processo de aprovação: </a:t>
            </a:r>
            <a:r>
              <a:rPr lang="pt-BR" sz="2000" dirty="0">
                <a:latin typeface="+mj-lt"/>
              </a:rPr>
              <a:t>a relação de todos os medicamentos, as sugestões do sistema, os pedidos, as observações e justificativas, bem como a indicação se o fechamento foi ou não </a:t>
            </a:r>
            <a:r>
              <a:rPr lang="pt-BR" sz="2000" dirty="0" smtClean="0">
                <a:latin typeface="+mj-lt"/>
              </a:rPr>
              <a:t>automático</a:t>
            </a:r>
            <a:r>
              <a:rPr lang="pt-BR" sz="2000" dirty="0">
                <a:latin typeface="+mj-lt"/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(pactuar prazo de resposta e condições)</a:t>
            </a:r>
            <a:r>
              <a:rPr lang="pt-BR" sz="2000" dirty="0" smtClean="0">
                <a:latin typeface="+mj-lt"/>
              </a:rPr>
              <a:t>.</a:t>
            </a:r>
            <a:endParaRPr lang="pt-BR" sz="2000" dirty="0">
              <a:latin typeface="+mj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1600" dirty="0">
              <a:latin typeface="Calibri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58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Desde 2008, o processo de </a:t>
            </a:r>
            <a:r>
              <a:rPr lang="pt-BR" sz="2000" dirty="0" err="1" smtClean="0">
                <a:latin typeface="+mn-lt"/>
              </a:rPr>
              <a:t>ressuprimento</a:t>
            </a:r>
            <a:r>
              <a:rPr lang="pt-BR" sz="2000" dirty="0" smtClean="0">
                <a:latin typeface="+mn-lt"/>
              </a:rPr>
              <a:t> tem sido realizado por meio da </a:t>
            </a:r>
            <a:r>
              <a:rPr lang="pt-BR" sz="2000" b="1" dirty="0" smtClean="0">
                <a:latin typeface="+mn-lt"/>
              </a:rPr>
              <a:t>Programação Ascendente (PA) </a:t>
            </a:r>
            <a:r>
              <a:rPr lang="pt-BR" sz="2000" dirty="0" smtClean="0">
                <a:latin typeface="+mn-lt"/>
              </a:rPr>
              <a:t>do SICLOM Gerencial. </a:t>
            </a:r>
          </a:p>
          <a:p>
            <a:pPr marL="342900" indent="-342900" algn="just">
              <a:buClr>
                <a:srgbClr val="99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Objetivo </a:t>
            </a:r>
            <a:r>
              <a:rPr lang="pt-BR" sz="2000" b="1" dirty="0">
                <a:latin typeface="+mn-lt"/>
              </a:rPr>
              <a:t>geral:</a:t>
            </a:r>
            <a:r>
              <a:rPr lang="pt-BR" sz="2000" dirty="0">
                <a:latin typeface="+mn-lt"/>
              </a:rPr>
              <a:t> ampliar a responsabilidade no atendimento às necessidades de medicamentos antirretrovirais entre as estruturas participantes da cadeia logística de insumos estratégicos em DST, Aids e Hepatites </a:t>
            </a:r>
            <a:r>
              <a:rPr lang="pt-BR" sz="2000" dirty="0" smtClean="0">
                <a:latin typeface="+mn-lt"/>
              </a:rPr>
              <a:t>Virais.</a:t>
            </a: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Projeto </a:t>
            </a:r>
            <a:r>
              <a:rPr lang="pt-BR" sz="2000" b="1" dirty="0">
                <a:latin typeface="+mn-lt"/>
              </a:rPr>
              <a:t>piloto:</a:t>
            </a:r>
            <a:r>
              <a:rPr lang="pt-BR" sz="2000" dirty="0">
                <a:latin typeface="+mn-lt"/>
              </a:rPr>
              <a:t> em 2008 com 5 Estados (Pará, Paraíba, Minas Gerais, Paraná e Rio Grande do Norte</a:t>
            </a:r>
            <a:r>
              <a:rPr lang="pt-BR" sz="2000" dirty="0" smtClean="0">
                <a:latin typeface="+mn-lt"/>
              </a:rPr>
              <a:t>).</a:t>
            </a: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Validação </a:t>
            </a:r>
            <a:r>
              <a:rPr lang="pt-BR" sz="2000" b="1" dirty="0">
                <a:latin typeface="+mn-lt"/>
              </a:rPr>
              <a:t>e aprovação da PA como ferramenta para o </a:t>
            </a:r>
            <a:r>
              <a:rPr lang="pt-BR" sz="2000" b="1" dirty="0" err="1">
                <a:latin typeface="+mn-lt"/>
              </a:rPr>
              <a:t>ressuprimento</a:t>
            </a:r>
            <a:r>
              <a:rPr lang="pt-BR" sz="2000" b="1" dirty="0">
                <a:latin typeface="+mn-lt"/>
              </a:rPr>
              <a:t>:</a:t>
            </a:r>
            <a:r>
              <a:rPr lang="pt-BR" sz="2000" dirty="0">
                <a:latin typeface="+mn-lt"/>
              </a:rPr>
              <a:t> 2009. </a:t>
            </a:r>
            <a:endParaRPr lang="pt-BR" sz="2000" dirty="0" smtClean="0">
              <a:latin typeface="+mn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Capacitação </a:t>
            </a:r>
            <a:r>
              <a:rPr lang="pt-BR" sz="2000" b="1" dirty="0">
                <a:latin typeface="+mn-lt"/>
              </a:rPr>
              <a:t>e implementação da PA: </a:t>
            </a:r>
            <a:r>
              <a:rPr lang="pt-BR" sz="2000" dirty="0">
                <a:latin typeface="+mn-lt"/>
              </a:rPr>
              <a:t>até 2010, 24 UF e o DF tinham sido capacitados e utilizavam a PA para </a:t>
            </a:r>
            <a:r>
              <a:rPr lang="pt-BR" sz="2000" dirty="0" err="1">
                <a:latin typeface="+mn-lt"/>
              </a:rPr>
              <a:t>ressuprimento</a:t>
            </a:r>
            <a:r>
              <a:rPr lang="pt-BR" sz="2000" dirty="0">
                <a:latin typeface="+mn-lt"/>
              </a:rPr>
              <a:t>. Em 2011, 100% com a inclusão das últimas 2 UF (BA e RJ</a:t>
            </a:r>
            <a:r>
              <a:rPr lang="pt-BR" sz="2000" dirty="0" smtClean="0">
                <a:latin typeface="+mn-l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671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Possibilitar </a:t>
            </a:r>
            <a:r>
              <a:rPr lang="pt-BR" sz="2000" dirty="0">
                <a:latin typeface="+mj-lt"/>
              </a:rPr>
              <a:t>a formação de estoque estratégico no Almoxarifado Central da Coordenação</a:t>
            </a:r>
            <a:r>
              <a:rPr lang="pt-BR" sz="2000" dirty="0" smtClean="0">
                <a:latin typeface="+mj-lt"/>
              </a:rPr>
              <a:t>:</a:t>
            </a:r>
          </a:p>
          <a:p>
            <a:r>
              <a:rPr lang="pt-BR" sz="2000" dirty="0">
                <a:latin typeface="+mj-lt"/>
              </a:rPr>
              <a:t> </a:t>
            </a: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Além </a:t>
            </a:r>
            <a:r>
              <a:rPr lang="pt-BR" sz="2000" dirty="0">
                <a:latin typeface="+mn-lt"/>
              </a:rPr>
              <a:t>do atendimento da cobertura pactuada, o Estado terá a possibilidade de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formar estoque estratégico no nível central de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mês</a:t>
            </a:r>
            <a:r>
              <a:rPr lang="pt-BR" sz="2000" dirty="0">
                <a:latin typeface="+mn-lt"/>
              </a:rPr>
              <a:t>.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atendimento da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cobertura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pactuada e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formação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estratégico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será realizado 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gradativamente, conforme a execução da Programação 2013, sobretudo a partir da execução da Programação 2014</a:t>
            </a:r>
            <a:r>
              <a:rPr lang="pt-BR" sz="2000" b="1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1600" dirty="0">
              <a:latin typeface="Calibri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707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Contemplar </a:t>
            </a:r>
            <a:r>
              <a:rPr lang="pt-BR" sz="2000" dirty="0">
                <a:latin typeface="+mj-lt"/>
              </a:rPr>
              <a:t>o total </a:t>
            </a:r>
            <a:r>
              <a:rPr lang="pt-BR" sz="2000" dirty="0" smtClean="0">
                <a:latin typeface="+mj-lt"/>
              </a:rPr>
              <a:t>pedido da </a:t>
            </a:r>
            <a:r>
              <a:rPr lang="pt-BR" sz="2000" dirty="0">
                <a:latin typeface="+mj-lt"/>
              </a:rPr>
              <a:t>rede de distribuição no Pedido do Estado:</a:t>
            </a:r>
          </a:p>
          <a:p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O </a:t>
            </a:r>
            <a:r>
              <a:rPr lang="pt-BR" sz="2000" dirty="0">
                <a:latin typeface="+mj-lt"/>
              </a:rPr>
              <a:t>Pedido do Estado deve assegurar o atendimento à rede de distribuição ao contemplar o total solicitado pelas UDM/MAT/URE.</a:t>
            </a: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lvl="1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Salvo justificativa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fundamentada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Pedido não será aprovado se a cobertura pactuada e o estoque estratégico estiverem em atendimento, sobretudo se ultrapassar a soma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coberturas estimadas.</a:t>
            </a:r>
          </a:p>
          <a:p>
            <a:pPr marL="0" lvl="1" algn="just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lvl="1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Poderá ser encaminhado quantidade superior ao solicitado (cerca de até 2 vezes o consumo médio mensal) mediante aprovação da Coordenação (por e-mail - processo de aprovação).</a:t>
            </a:r>
          </a:p>
          <a:p>
            <a:pPr marL="342900" lvl="1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lvl="1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Coordenação 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receberá, por e-mail,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distribuições cadastradas: </a:t>
            </a:r>
            <a:r>
              <a:rPr lang="pt-BR" sz="2000" dirty="0">
                <a:latin typeface="+mj-lt"/>
              </a:rPr>
              <a:t>a relação de todos os medicamentos, </a:t>
            </a:r>
            <a:r>
              <a:rPr lang="pt-BR" sz="2000" dirty="0" smtClean="0">
                <a:latin typeface="+mj-lt"/>
              </a:rPr>
              <a:t>a quantidade aprovada, a quantidade distribuída, observações </a:t>
            </a:r>
            <a:r>
              <a:rPr lang="pt-BR" sz="2000" dirty="0">
                <a:latin typeface="+mj-lt"/>
              </a:rPr>
              <a:t>e justificativas, bem como a indicação se o fechamento foi ou não </a:t>
            </a:r>
            <a:r>
              <a:rPr lang="pt-BR" sz="2000" dirty="0" smtClean="0">
                <a:latin typeface="+mj-lt"/>
              </a:rPr>
              <a:t>automático.</a:t>
            </a:r>
            <a:endParaRPr lang="pt-BR" sz="2000" dirty="0">
              <a:latin typeface="+mj-lt"/>
            </a:endParaRPr>
          </a:p>
          <a:p>
            <a:pPr marL="342900" lvl="1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11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Proposta </a:t>
            </a:r>
            <a:r>
              <a:rPr lang="pt-BR" sz="2000" dirty="0">
                <a:latin typeface="+mj-lt"/>
              </a:rPr>
              <a:t>de inclusão de novos campos na janela de aprovação dos Pedidos:</a:t>
            </a:r>
          </a:p>
          <a:p>
            <a:pPr lvl="1" algn="just">
              <a:buClr>
                <a:srgbClr val="C00000"/>
              </a:buClr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Informar</a:t>
            </a:r>
            <a:r>
              <a:rPr lang="pt-BR" sz="2000" dirty="0">
                <a:latin typeface="+mj-lt"/>
              </a:rPr>
              <a:t>, separadamente, o saldo em estoque dos Almoxarifados (Almoxarifados do Almoxarifado Central</a:t>
            </a:r>
            <a:r>
              <a:rPr lang="pt-BR" sz="2000" dirty="0" smtClean="0">
                <a:latin typeface="+mj-lt"/>
              </a:rPr>
              <a:t>).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Numerar </a:t>
            </a:r>
            <a:r>
              <a:rPr lang="pt-BR" sz="2000" dirty="0">
                <a:latin typeface="+mj-lt"/>
              </a:rPr>
              <a:t>cada campo e informar a fórmula de </a:t>
            </a:r>
            <a:r>
              <a:rPr lang="pt-BR" sz="2000" dirty="0" smtClean="0">
                <a:latin typeface="+mj-lt"/>
              </a:rPr>
              <a:t>cálculo.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Nos </a:t>
            </a:r>
            <a:r>
              <a:rPr lang="pt-BR" sz="2000" dirty="0">
                <a:latin typeface="+mj-lt"/>
              </a:rPr>
              <a:t>saldos, apresentar o menor prazo de validade disponível em estoque, quando </a:t>
            </a:r>
            <a:r>
              <a:rPr lang="pt-BR" sz="2000" dirty="0" smtClean="0">
                <a:latin typeface="+mj-lt"/>
              </a:rPr>
              <a:t>informado.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Inclusão </a:t>
            </a:r>
            <a:r>
              <a:rPr lang="pt-BR" sz="2000" dirty="0">
                <a:latin typeface="+mj-lt"/>
              </a:rPr>
              <a:t>do total solicitado pela rede de </a:t>
            </a:r>
            <a:r>
              <a:rPr lang="pt-BR" sz="2000" dirty="0" smtClean="0">
                <a:latin typeface="+mj-lt"/>
              </a:rPr>
              <a:t>distribuição:</a:t>
            </a:r>
          </a:p>
          <a:p>
            <a:pPr lvl="2" algn="just">
              <a:buClr>
                <a:srgbClr val="C00000"/>
              </a:buClr>
              <a:buSzPct val="5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Pedido </a:t>
            </a:r>
            <a:r>
              <a:rPr lang="pt-BR" sz="2000" dirty="0">
                <a:latin typeface="+mj-lt"/>
              </a:rPr>
              <a:t>da rede de distribuição: </a:t>
            </a:r>
            <a:r>
              <a:rPr lang="pt-BR" sz="2000" dirty="0" smtClean="0">
                <a:latin typeface="+mj-lt"/>
              </a:rPr>
              <a:t>UDM.</a:t>
            </a: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Pedido </a:t>
            </a:r>
            <a:r>
              <a:rPr lang="pt-BR" sz="2000" dirty="0">
                <a:latin typeface="+mj-lt"/>
              </a:rPr>
              <a:t>da rede de distribuição: </a:t>
            </a:r>
            <a:r>
              <a:rPr lang="pt-BR" sz="2000" dirty="0" smtClean="0">
                <a:latin typeface="+mj-lt"/>
              </a:rPr>
              <a:t>MAT/URE.</a:t>
            </a: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Total </a:t>
            </a:r>
            <a:r>
              <a:rPr lang="pt-BR" sz="2000" dirty="0">
                <a:latin typeface="+mj-lt"/>
              </a:rPr>
              <a:t>do Pedido da rede de distribuição.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1600" dirty="0">
              <a:latin typeface="Calibri" pitchFamily="34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75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Estoque </a:t>
            </a:r>
            <a:r>
              <a:rPr lang="pt-BR" sz="2000" dirty="0">
                <a:latin typeface="+mn-lt"/>
              </a:rPr>
              <a:t>no Almoxarifado pós Pedidos da rede de </a:t>
            </a:r>
            <a:r>
              <a:rPr lang="pt-BR" sz="2000" dirty="0" smtClean="0">
                <a:latin typeface="+mn-lt"/>
              </a:rPr>
              <a:t>distribuição.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Estoque estratégico no Almoxarifado Central.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Cobertura estimada pós Pedidos da rede de distribuição.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Sugestão do pedido para formar estoque estratégico.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Cobertura estimada total.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Sugestão total.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O sistema destacaria as coberturas estimadas em cores, tais como:</a:t>
            </a:r>
          </a:p>
          <a:p>
            <a:r>
              <a:rPr lang="pt-BR" sz="2000" dirty="0">
                <a:latin typeface="+mn-lt"/>
              </a:rPr>
              <a:t> </a:t>
            </a:r>
            <a:endParaRPr lang="pt-BR" sz="2000" dirty="0" smtClean="0">
              <a:latin typeface="+mn-lt"/>
            </a:endParaRP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Em azul (</a:t>
            </a:r>
            <a:r>
              <a:rPr lang="pt-B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/>
              </a:rPr>
              <a:t></a:t>
            </a:r>
            <a:r>
              <a:rPr lang="pt-BR" sz="2000" dirty="0" smtClean="0">
                <a:latin typeface="+mn-lt"/>
              </a:rPr>
              <a:t>): cobertura pactuada em atendimento.</a:t>
            </a: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Em </a:t>
            </a:r>
            <a:r>
              <a:rPr lang="pt-BR" sz="2000" dirty="0">
                <a:latin typeface="+mn-lt"/>
              </a:rPr>
              <a:t>vermelho (</a:t>
            </a:r>
            <a:r>
              <a:rPr lang="pt-B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/>
              </a:rPr>
              <a:t></a:t>
            </a:r>
            <a:r>
              <a:rPr lang="pt-BR" sz="2000" dirty="0">
                <a:latin typeface="+mn-lt"/>
              </a:rPr>
              <a:t>): necessidade de complemento para o atendimento da cobertura pactuada/formação de estoque </a:t>
            </a:r>
            <a:r>
              <a:rPr lang="pt-BR" sz="2000" dirty="0" smtClean="0">
                <a:latin typeface="+mn-lt"/>
              </a:rPr>
              <a:t>estratégico.</a:t>
            </a:r>
          </a:p>
          <a:p>
            <a:pPr marL="1257300" lvl="2" indent="-342900" algn="just">
              <a:buClr>
                <a:srgbClr val="C00000"/>
              </a:buClr>
              <a:buSzPct val="50000"/>
              <a:buFont typeface="Wingdings" pitchFamily="2" charset="2"/>
              <a:buChar char="ü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Em </a:t>
            </a:r>
            <a:r>
              <a:rPr lang="pt-BR" sz="2000" dirty="0">
                <a:latin typeface="+mn-lt"/>
              </a:rPr>
              <a:t>amarelo (</a:t>
            </a:r>
            <a:r>
              <a:rPr lang="pt-B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/>
              </a:rPr>
              <a:t></a:t>
            </a:r>
            <a:r>
              <a:rPr lang="pt-BR" sz="2000" dirty="0">
                <a:latin typeface="+mn-lt"/>
              </a:rPr>
              <a:t>): necessidade de realização de remanejamentos e outras ações para otimizar o estoque.</a:t>
            </a: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1600" dirty="0">
              <a:latin typeface="Calibri" pitchFamily="34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22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Nova tela </a:t>
            </a:r>
            <a:r>
              <a:rPr lang="pt-BR" sz="2000" b="1" dirty="0">
                <a:latin typeface="+mj-lt"/>
              </a:rPr>
              <a:t>de </a:t>
            </a:r>
            <a:r>
              <a:rPr lang="pt-BR" sz="2000" b="1" dirty="0" smtClean="0">
                <a:latin typeface="+mj-lt"/>
              </a:rPr>
              <a:t>aprovação </a:t>
            </a:r>
            <a:r>
              <a:rPr lang="pt-BR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(cobertura pactuada em atendimento)</a:t>
            </a:r>
            <a:r>
              <a:rPr lang="pt-BR" sz="2000" b="1" dirty="0" smtClean="0">
                <a:latin typeface="+mj-lt"/>
              </a:rPr>
              <a:t>:</a:t>
            </a:r>
            <a:endParaRPr lang="pt-BR" sz="2000" b="1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16" y="1844823"/>
            <a:ext cx="7357392" cy="48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03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Nova tela </a:t>
            </a:r>
            <a:r>
              <a:rPr lang="pt-BR" sz="2000" b="1" dirty="0">
                <a:latin typeface="+mj-lt"/>
              </a:rPr>
              <a:t>de </a:t>
            </a:r>
            <a:r>
              <a:rPr lang="pt-BR" sz="2000" b="1" dirty="0" smtClean="0">
                <a:latin typeface="+mj-lt"/>
              </a:rPr>
              <a:t>aprovação </a:t>
            </a:r>
            <a:r>
              <a:rPr lang="pt-B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(complemento para cobertura pactuada)</a:t>
            </a:r>
            <a:r>
              <a:rPr lang="pt-BR" sz="2000" b="1" dirty="0" smtClean="0">
                <a:latin typeface="+mj-lt"/>
              </a:rPr>
              <a:t>:</a:t>
            </a:r>
            <a:endParaRPr lang="pt-BR" sz="2000" b="1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80" y="1868174"/>
            <a:ext cx="7346228" cy="4801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5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– PROPOSTAS DE MUDANÇAS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j-lt"/>
              </a:rPr>
              <a:t>Nova tela </a:t>
            </a:r>
            <a:r>
              <a:rPr lang="pt-BR" sz="2000" b="1" dirty="0">
                <a:latin typeface="+mj-lt"/>
              </a:rPr>
              <a:t>de </a:t>
            </a:r>
            <a:r>
              <a:rPr lang="pt-BR" sz="2000" b="1" dirty="0" smtClean="0">
                <a:latin typeface="+mj-lt"/>
              </a:rPr>
              <a:t>aprovação </a:t>
            </a:r>
            <a:r>
              <a:rPr lang="pt-BR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(otimizar estoque)</a:t>
            </a:r>
            <a:r>
              <a:rPr lang="pt-BR" sz="2000" b="1" dirty="0" smtClean="0">
                <a:latin typeface="+mj-lt"/>
              </a:rPr>
              <a:t>:</a:t>
            </a:r>
            <a:endParaRPr lang="pt-BR" sz="2000" b="1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45" y="1772816"/>
            <a:ext cx="7464971" cy="491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AGRADECEMOS!  </a:t>
            </a: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Gerência do Processo de Acesso Universal aos Medicamentos, Preservativos e Outros Insumos Estratégicos para Saúde - AUMPIE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Coordenação-Geral de Gestão e Governança - CGGG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Departamento de DST, Aids e Hepatites Virais </a:t>
            </a:r>
            <a:br>
              <a:rPr lang="pt-BR" sz="1000" b="1" dirty="0">
                <a:latin typeface="+mj-lt"/>
              </a:rPr>
            </a:br>
            <a:r>
              <a:rPr lang="pt-BR" sz="1000" b="1" dirty="0">
                <a:latin typeface="+mj-lt"/>
              </a:rPr>
              <a:t>Secretaria de Vigilância em Saúde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Ministério da </a:t>
            </a:r>
            <a:r>
              <a:rPr lang="pt-BR" sz="1000" b="1" dirty="0" smtClean="0">
                <a:latin typeface="+mj-lt"/>
              </a:rPr>
              <a:t>Saúde</a:t>
            </a:r>
            <a:endParaRPr lang="pt-BR" sz="1600" dirty="0">
              <a:latin typeface="Calibri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AGRADECIMENTOS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20" y="2235125"/>
            <a:ext cx="5210068" cy="256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43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lvl="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latin typeface="+mn-lt"/>
              </a:rPr>
              <a:t>Alguns dos resultados alcançados:</a:t>
            </a:r>
          </a:p>
          <a:p>
            <a:pPr algn="just"/>
            <a:r>
              <a:rPr lang="pt-BR" sz="2000" dirty="0">
                <a:latin typeface="+mn-lt"/>
              </a:rPr>
              <a:t> 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000" dirty="0">
                <a:latin typeface="+mn-lt"/>
              </a:rPr>
              <a:t>regularidade do preenchimento e fechamento dos Relatórios Gerenciais (Boletim e Mapa de Medicamentos) dentro dos prazos estabelecidos.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000" dirty="0">
                <a:latin typeface="+mn-lt"/>
              </a:rPr>
              <a:t>melhoria da qualidade da informação para o </a:t>
            </a:r>
            <a:r>
              <a:rPr lang="pt-BR" sz="2000" dirty="0" err="1">
                <a:latin typeface="+mn-lt"/>
              </a:rPr>
              <a:t>ressuprimento</a:t>
            </a:r>
            <a:r>
              <a:rPr lang="pt-BR" sz="2000" dirty="0">
                <a:latin typeface="+mn-lt"/>
              </a:rPr>
              <a:t> e planejamento das aquisições anuais dos antirretrovirais.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000" dirty="0">
                <a:latin typeface="+mn-lt"/>
              </a:rPr>
              <a:t>estabelecimento da cobertura pactuada para todos os Estados, o que possibilita a formação de estoque para assegurar a cobertura dos tratamentos.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t-BR" sz="2000" dirty="0">
                <a:latin typeface="+mn-lt"/>
              </a:rPr>
              <a:t>padronização do processo de análise e levantamento das necessidades de antirretrovirais.</a:t>
            </a: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1600" dirty="0">
              <a:latin typeface="Calibri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713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>
                <a:latin typeface="+mn-lt"/>
              </a:rPr>
              <a:t>Padronização do processo de análise e levantamento das necessidades de antirretrovirais</a:t>
            </a:r>
            <a:r>
              <a:rPr lang="pt-BR" sz="2000" b="1" dirty="0" smtClean="0">
                <a:latin typeface="+mn-lt"/>
              </a:rPr>
              <a:t>: </a:t>
            </a:r>
            <a:r>
              <a:rPr lang="pt-BR" sz="2000" dirty="0" smtClean="0">
                <a:latin typeface="+mn-lt"/>
              </a:rPr>
              <a:t>com </a:t>
            </a:r>
            <a:r>
              <a:rPr lang="pt-BR" sz="2000" dirty="0">
                <a:latin typeface="+mn-lt"/>
              </a:rPr>
              <a:t>a PA, padronizamos os parâmetros de análise para o levantamento de necessidades. Dessa forma, elegemos as principais informações que julgamos importantes para o </a:t>
            </a:r>
            <a:r>
              <a:rPr lang="pt-BR" sz="2000" dirty="0" err="1">
                <a:latin typeface="+mn-lt"/>
              </a:rPr>
              <a:t>ressuprimento</a:t>
            </a:r>
            <a:r>
              <a:rPr lang="pt-BR" sz="2000" dirty="0">
                <a:latin typeface="+mn-lt"/>
              </a:rPr>
              <a:t> de medicamentos</a:t>
            </a:r>
            <a:r>
              <a:rPr lang="pt-BR" sz="2000" dirty="0" smtClean="0">
                <a:latin typeface="+mn-lt"/>
              </a:rPr>
              <a:t>:</a:t>
            </a:r>
          </a:p>
          <a:p>
            <a:pPr marL="701675" lvl="1" indent="-342900" algn="just">
              <a:buClr>
                <a:srgbClr val="990000"/>
              </a:buClr>
              <a:buFont typeface="Wingdings" pitchFamily="2" charset="2"/>
              <a:buChar char="Ø"/>
              <a:tabLst>
                <a:tab pos="180975" algn="l"/>
              </a:tabLst>
              <a:defRPr/>
            </a:pPr>
            <a:endParaRPr lang="pt-BR" sz="2000" dirty="0">
              <a:latin typeface="+mn-lt"/>
            </a:endParaRP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>
                <a:latin typeface="+mn-lt"/>
              </a:rPr>
              <a:t>série histórica de consumo (dos últimos 6 meses</a:t>
            </a:r>
            <a:r>
              <a:rPr lang="pt-BR" sz="2000" dirty="0" smtClean="0">
                <a:latin typeface="+mn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saldos </a:t>
            </a:r>
            <a:r>
              <a:rPr lang="pt-BR" sz="2000" dirty="0">
                <a:latin typeface="+mn-lt"/>
              </a:rPr>
              <a:t>na rede de distribuição (estoque disponível em toda a rede de distribuição</a:t>
            </a:r>
            <a:r>
              <a:rPr lang="pt-BR" sz="2000" dirty="0" smtClean="0">
                <a:latin typeface="+mn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distribuição </a:t>
            </a:r>
            <a:r>
              <a:rPr lang="pt-BR" sz="2000" dirty="0">
                <a:latin typeface="+mn-lt"/>
              </a:rPr>
              <a:t>em trânsito (distribuições de medicamentos em andamento</a:t>
            </a:r>
            <a:r>
              <a:rPr lang="pt-BR" sz="2000" dirty="0" smtClean="0">
                <a:latin typeface="+mn-lt"/>
              </a:rPr>
              <a:t>).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entradas </a:t>
            </a:r>
            <a:r>
              <a:rPr lang="pt-BR" sz="2000" dirty="0">
                <a:latin typeface="+mn-lt"/>
              </a:rPr>
              <a:t>de medicamentos (recebimento de medicamentos entre o fechamento do Mapa e o fechamento da PA</a:t>
            </a:r>
            <a:r>
              <a:rPr lang="pt-BR" sz="2000" dirty="0" smtClean="0">
                <a:latin typeface="+mn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Consumo </a:t>
            </a:r>
            <a:r>
              <a:rPr lang="pt-BR" sz="2000" dirty="0">
                <a:latin typeface="+mn-lt"/>
              </a:rPr>
              <a:t>projetado (regressão linear simples</a:t>
            </a:r>
            <a:r>
              <a:rPr lang="pt-BR" sz="2000" dirty="0" smtClean="0">
                <a:latin typeface="+mn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Cobertura </a:t>
            </a:r>
            <a:r>
              <a:rPr lang="pt-BR" sz="2000" dirty="0">
                <a:latin typeface="+mn-lt"/>
              </a:rPr>
              <a:t>estimada com base no consumo médio (dos últimos 3 meses</a:t>
            </a:r>
            <a:r>
              <a:rPr lang="pt-BR" sz="2000" dirty="0" smtClean="0">
                <a:latin typeface="+mn-lt"/>
              </a:rPr>
              <a:t>);</a:t>
            </a:r>
          </a:p>
          <a:p>
            <a:pPr marL="701675" lvl="1" indent="-342900" algn="just">
              <a:buClr>
                <a:srgbClr val="C00000"/>
              </a:buClr>
              <a:buFont typeface="Arial" pitchFamily="34" charset="0"/>
              <a:buChar char="•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Cobertura </a:t>
            </a:r>
            <a:r>
              <a:rPr lang="pt-BR" sz="2000" dirty="0">
                <a:latin typeface="+mn-lt"/>
              </a:rPr>
              <a:t>estimada com base no consumo projetado.</a:t>
            </a:r>
          </a:p>
          <a:p>
            <a:pPr lvl="1" algn="just"/>
            <a:endParaRPr lang="pt-BR" sz="2000" dirty="0">
              <a:latin typeface="+mn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2000" dirty="0">
              <a:latin typeface="+mn-lt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08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j-lt"/>
              </a:rPr>
              <a:t>Um </a:t>
            </a:r>
            <a:r>
              <a:rPr lang="pt-BR" sz="2000" dirty="0">
                <a:latin typeface="+mj-lt"/>
              </a:rPr>
              <a:t>grande desafio é estimar o consumo do medicamento no curto e, sobretudo, no médio e longo prazos. Na fase piloto da PA, observamos que a média aritmética simples não foi o melhor parâmetro para representar o comportamento do consumo dos antirretrovirais, em especial daqueles que não apresentavam um padrão regular de uso (exemplo dos pediátricos, cuja indicação varia conforme a massa corpórea). Em substituição à média aritmética simples, consideramos a projeção com base na regressão linear simples (com apenas uma variável: consumo mensal) - PREVISÃO. A PREVISÃO calcula (ou prevê) um valor futuro usando valores existentes. O novo valor é previsto utilizando regressão linear simples. Em nosso caso, o objetivo é analisar tendências de consumo. A equação para PREVISÃO é </a:t>
            </a:r>
            <a:r>
              <a:rPr lang="pt-BR" sz="2000" dirty="0" err="1">
                <a:latin typeface="+mj-lt"/>
              </a:rPr>
              <a:t>a+bx</a:t>
            </a:r>
            <a:r>
              <a:rPr lang="pt-BR" sz="2000" dirty="0">
                <a:latin typeface="+mj-lt"/>
              </a:rPr>
              <a:t>, onde</a:t>
            </a:r>
            <a:r>
              <a:rPr lang="pt-BR" sz="2000" dirty="0" smtClean="0">
                <a:latin typeface="+mj-lt"/>
              </a:rPr>
              <a:t>:</a:t>
            </a:r>
            <a:endParaRPr lang="pt-BR" sz="20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149095"/>
            <a:ext cx="7920880" cy="810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47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0" y="1340768"/>
            <a:ext cx="8869138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78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/>
              <a:t>Tomando-se </a:t>
            </a:r>
            <a:r>
              <a:rPr lang="pt-BR" sz="2000" dirty="0"/>
              <a:t>como referência medicamentos com padrão definido de uso (TDF com tendência de crescimento e SQV com tendência de queda), a projeção com base no cálculo de previsão se apresentou mais coerente, conforme gráficos abaixo:</a:t>
            </a: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78" y="2922265"/>
            <a:ext cx="8904243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1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O </a:t>
            </a:r>
            <a:r>
              <a:rPr lang="pt-BR" sz="2000" dirty="0">
                <a:latin typeface="+mn-lt"/>
              </a:rPr>
              <a:t>sistema considera a série histórica de consumo dos últimos 6 meses e realiza o cálculo de previsão, resultando num valor que representa o consumo projetado para o mês de referência da </a:t>
            </a:r>
            <a:r>
              <a:rPr lang="pt-BR" sz="2000" dirty="0" smtClean="0">
                <a:latin typeface="+mn-lt"/>
              </a:rPr>
              <a:t>solicitação.</a:t>
            </a:r>
          </a:p>
          <a:p>
            <a:pPr algn="just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O </a:t>
            </a:r>
            <a:r>
              <a:rPr lang="pt-BR" sz="2000" dirty="0">
                <a:latin typeface="+mn-lt"/>
              </a:rPr>
              <a:t>cálculo de cobertura estimada (consumo projetado) resulta da divisão do saldo geral pelo consumo projetado. </a:t>
            </a:r>
            <a:endParaRPr lang="pt-BR" sz="2000" dirty="0" smtClean="0">
              <a:latin typeface="+mn-lt"/>
            </a:endParaRPr>
          </a:p>
          <a:p>
            <a:pPr algn="just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A </a:t>
            </a:r>
            <a:r>
              <a:rPr lang="pt-BR" sz="2000" dirty="0">
                <a:latin typeface="+mn-lt"/>
              </a:rPr>
              <a:t>cobertura pactuada é comparada com a cobertura estimada (consumo projetado). A diferença positiva entre elas é multiplicada pelo consumo projetado, resultando num valor que representa a sugestão de pedido da PA, ou seja, o quantitativo necessário para o </a:t>
            </a:r>
            <a:r>
              <a:rPr lang="pt-BR" sz="2000" dirty="0" err="1">
                <a:latin typeface="+mn-lt"/>
              </a:rPr>
              <a:t>ressuprimento</a:t>
            </a:r>
            <a:r>
              <a:rPr lang="pt-BR" sz="2000" dirty="0">
                <a:latin typeface="+mn-lt"/>
              </a:rPr>
              <a:t>, de forma a possibilitar a cobertura dos tratamentos no período da cobertura pactuada, incluindo o mês da solicitação. </a:t>
            </a:r>
          </a:p>
          <a:p>
            <a:pPr lvl="1" algn="just"/>
            <a:endParaRPr lang="pt-BR" sz="2000" dirty="0" smtClean="0">
              <a:latin typeface="+mn-lt"/>
            </a:endParaRPr>
          </a:p>
          <a:p>
            <a:pPr lvl="1" algn="just"/>
            <a:endParaRPr lang="pt-BR" sz="2000" dirty="0">
              <a:latin typeface="+mn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2000" dirty="0">
              <a:latin typeface="+mn-lt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59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A </a:t>
            </a:r>
            <a:r>
              <a:rPr lang="pt-BR" sz="2000" dirty="0">
                <a:latin typeface="+mn-lt"/>
              </a:rPr>
              <a:t>sugestão de pedido não significará, necessariamente, o quantitativo a ser distribuído. A sugestão teve como base alguns parâmetros, os quais poderão ser ou não validados pelo usuário. O quantitativo a ser distribuído dependerá de outros fatores que nem sempre estão contemplados na PA (exemplo: aumento de usuários de uma Unidade Dispensadora de Medicamento - UDM em função de fechamento de outra</a:t>
            </a:r>
            <a:r>
              <a:rPr lang="pt-BR" sz="2000" dirty="0" smtClean="0">
                <a:latin typeface="+mn-lt"/>
              </a:rPr>
              <a:t>).</a:t>
            </a:r>
          </a:p>
          <a:p>
            <a:pPr algn="just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+mn-lt"/>
              </a:rPr>
              <a:t>De </a:t>
            </a:r>
            <a:r>
              <a:rPr lang="pt-BR" sz="2000" dirty="0">
                <a:latin typeface="+mn-lt"/>
              </a:rPr>
              <a:t>forma a auxiliar as análises, o Departamento disponibilizou mais um parâmetro: cobertura estimada com base no consumo médio dos últimos três meses. É o resultado da divisão do saldo geral pela média dos últimos três meses de consumo (média aritmética simples).</a:t>
            </a:r>
          </a:p>
          <a:p>
            <a:pPr marL="342900" indent="-342900" algn="just"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>
              <a:latin typeface="+mn-lt"/>
            </a:endParaRPr>
          </a:p>
          <a:p>
            <a:pPr lvl="1" algn="just"/>
            <a:endParaRPr lang="pt-BR" sz="2000" dirty="0">
              <a:latin typeface="+mn-lt"/>
            </a:endParaRPr>
          </a:p>
          <a:p>
            <a:pPr marL="180975" indent="-180975" algn="just">
              <a:buClr>
                <a:srgbClr val="990000"/>
              </a:buClr>
              <a:tabLst>
                <a:tab pos="180975" algn="l"/>
              </a:tabLst>
              <a:defRPr/>
            </a:pPr>
            <a:endParaRPr lang="pt-BR" sz="2000" dirty="0">
              <a:latin typeface="+mn-lt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PROGRAMAÇÃO ASCENDENTE - HISTÓRICO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11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8501FC1BD68B4C97DC9660C0F6C73B" ma:contentTypeVersion="0" ma:contentTypeDescription="Crie um novo documento." ma:contentTypeScope="" ma:versionID="51d66506b0fe29a6b963cc15abf915a3">
  <xsd:schema xmlns:xsd="http://www.w3.org/2001/XMLSchema" xmlns:p="http://schemas.microsoft.com/office/2006/metadata/properties" targetNamespace="http://schemas.microsoft.com/office/2006/metadata/properties" ma:root="true" ma:fieldsID="834597303d62dd03ddcd59f56325a2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67E33E0-91ED-4DF8-916B-B3211EA75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E890ED5-D96C-4D65-907B-AEAA39EF73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2C90AF-6236-46B7-8B1A-36ED46D36F2E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2252</Words>
  <Application>Microsoft Office PowerPoint</Application>
  <PresentationFormat>Apresentação na tela (4:3)</PresentationFormat>
  <Paragraphs>186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Saúde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institucional com fundo branco</dc:title>
  <dc:creator>roberto.silva</dc:creator>
  <cp:lastModifiedBy>Eduardo Malheiros - SGC</cp:lastModifiedBy>
  <cp:revision>58</cp:revision>
  <dcterms:created xsi:type="dcterms:W3CDTF">2012-01-10T18:43:01Z</dcterms:created>
  <dcterms:modified xsi:type="dcterms:W3CDTF">2013-04-19T21:26:37Z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0x010100B88501FC1BD68B4C97DC9660C0F6C73B</vt:lpwstr>
  </property>
</Properties>
</file>